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D%D0%B5%D1%84%D1%82%D1%8C" TargetMode="External"/><Relationship Id="rId13" Type="http://schemas.openxmlformats.org/officeDocument/2006/relationships/hyperlink" Target="http://ru.wikipedia.org/wiki/%D0%A3%D1%81%D0%BB%D0%BE%D0%B2%D0%BD%D0%BE%D0%B5_%D1%82%D0%BE%D0%BF%D0%BB%D0%B8%D0%B2%D0%BE" TargetMode="External"/><Relationship Id="rId18" Type="http://schemas.openxmlformats.org/officeDocument/2006/relationships/hyperlink" Target="http://ru.wikipedia.org/wiki/%D0%94%D1%80%D0%BE%D0%B2%D0%B0" TargetMode="External"/><Relationship Id="rId3" Type="http://schemas.openxmlformats.org/officeDocument/2006/relationships/hyperlink" Target="http://ru.wikipedia.org/wiki/%D0%9C%D0%B5%D1%82%D0%B0%D0%BD" TargetMode="External"/><Relationship Id="rId21" Type="http://schemas.openxmlformats.org/officeDocument/2006/relationships/hyperlink" Target="http://ru.wikipedia.org/wiki/%D0%9F%D0%BE%D1%80%D0%BE%D1%85" TargetMode="External"/><Relationship Id="rId7" Type="http://schemas.openxmlformats.org/officeDocument/2006/relationships/hyperlink" Target="http://ru.wikipedia.org/wiki/%D0%94%D0%B8%D0%B7%D0%B5%D0%BB%D1%8C%D0%BD%D0%BE%D0%B5_%D1%82%D0%BE%D0%BF%D0%BB%D0%B8%D0%B2%D0%BE" TargetMode="External"/><Relationship Id="rId12" Type="http://schemas.openxmlformats.org/officeDocument/2006/relationships/hyperlink" Target="http://ru.wikipedia.org/wiki/%D0%94%D1%80%D0%B5%D0%B2%D0%B5%D1%81%D0%BD%D1%8B%D0%B9_%D1%83%D0%B3%D0%BE%D0%BB%D1%8C" TargetMode="External"/><Relationship Id="rId17" Type="http://schemas.openxmlformats.org/officeDocument/2006/relationships/hyperlink" Target="http://ru.wikipedia.org/wiki/%D0%91%D1%83%D1%80%D1%8B%D0%B9_%D1%83%D0%B3%D0%BE%D0%BB%D1%8C" TargetMode="External"/><Relationship Id="rId2" Type="http://schemas.openxmlformats.org/officeDocument/2006/relationships/hyperlink" Target="http://ru.wikipedia.org/wiki/%D0%92%D0%BE%D0%B4%D0%BE%D1%80%D0%BE%D0%B4" TargetMode="External"/><Relationship Id="rId16" Type="http://schemas.openxmlformats.org/officeDocument/2006/relationships/hyperlink" Target="http://ru.wikipedia.org/wiki/%D0%9A%D0%B0%D0%BC%D0%B5%D0%BD%D0%BD%D1%8B%D0%B9_%D1%83%D0%B3%D0%BE%D0%BB%D1%8C" TargetMode="External"/><Relationship Id="rId20" Type="http://schemas.openxmlformats.org/officeDocument/2006/relationships/hyperlink" Target="http://ru.wikipedia.org/wiki/%D0%A2%D0%BE%D1%80%D1%8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1%D0%B5%D0%BD%D0%B7%D0%B8%D0%BD" TargetMode="External"/><Relationship Id="rId11" Type="http://schemas.openxmlformats.org/officeDocument/2006/relationships/hyperlink" Target="http://ru.wikipedia.org/wiki/%D0%91%D1%8B%D1%82%D0%BE%D0%B2%D0%BE%D0%B9_%D0%B3%D0%B0%D0%B7" TargetMode="External"/><Relationship Id="rId5" Type="http://schemas.openxmlformats.org/officeDocument/2006/relationships/hyperlink" Target="http://ru.wikipedia.org/wiki/%D0%9F%D1%80%D0%BE%D0%BF%D0%B0%D0%BD" TargetMode="External"/><Relationship Id="rId15" Type="http://schemas.openxmlformats.org/officeDocument/2006/relationships/hyperlink" Target="http://ru.wikipedia.org/wiki/%D0%9C%D0%B5%D1%82%D0%B0%D0%BD%D0%BE%D0%BB" TargetMode="External"/><Relationship Id="rId10" Type="http://schemas.openxmlformats.org/officeDocument/2006/relationships/hyperlink" Target="http://ru.wikipedia.org/wiki/%D0%9C%D0%B0%D0%B7%D1%83%D1%82" TargetMode="External"/><Relationship Id="rId19" Type="http://schemas.openxmlformats.org/officeDocument/2006/relationships/hyperlink" Target="http://ru.wikipedia.org/wiki/%D0%A9%D0%B5%D0%BF%D0%B0" TargetMode="External"/><Relationship Id="rId4" Type="http://schemas.openxmlformats.org/officeDocument/2006/relationships/hyperlink" Target="http://ru.wikipedia.org/wiki/%D0%AD%D1%82%D0%B8%D0%BB%D0%B5%D0%BD" TargetMode="External"/><Relationship Id="rId9" Type="http://schemas.openxmlformats.org/officeDocument/2006/relationships/hyperlink" Target="http://ru.wikipedia.org/wiki/%D0%9A%D0%B5%D1%80%D0%BE%D1%81%D0%B8%D0%BD" TargetMode="External"/><Relationship Id="rId14" Type="http://schemas.openxmlformats.org/officeDocument/2006/relationships/hyperlink" Target="http://ru.wikipedia.org/wiki/%D0%A1%D0%BF%D0%B8%D1%80%D1%82_%D1%8D%D1%82%D0%B8%D0%BB%D0%BE%D0%B2%D1%8B%D0%B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Источник энергии- топливо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052736"/>
            <a:ext cx="6800800" cy="352839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Твердое топливо: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а) естественное — дрова, каменный уголь, антрацит, торф;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искусственное — древесный уголь, кокс и пылевидное, которое получается из измельченных углей.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Жидкое топливо: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а) естественное — нефть;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б) искусственное — бензин, керосин, мазут, смола.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Газообразное топливо: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а) естественное — природный газ;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б) искусственное — генераторный газ, получаемый при газификации различных видов твердого топлива (торфа, дров, каменного угля и др.), коксовальный, доменный, светильный и другие газы.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4437112"/>
            <a:ext cx="792088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Топливом можно считать лишь те горючие вещества, у которые обладают большой удельной теплотой сгорания, низкой температурой воспламенения, отсутствием вредных продуктов сгорания, широко распространены в природе, просты в добыче и транспортировке.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Чем больше выделяется тепла при сгорании топлива, тем лучше</a:t>
            </a:r>
            <a:r>
              <a:rPr lang="ru-RU" sz="2000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411760" y="0"/>
            <a:ext cx="3744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0070C0"/>
                </a:solidFill>
                <a:latin typeface="+mj-lt"/>
              </a:rPr>
              <a:t>Молекула воды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995738" y="836613"/>
            <a:ext cx="7921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000"/>
              <a:t>+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347864" y="908720"/>
            <a:ext cx="1871662" cy="19431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0" y="4149080"/>
            <a:ext cx="856895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+mj-lt"/>
              </a:rPr>
              <a:t>Если молекулу воды разделить на атомы</a:t>
            </a:r>
            <a:r>
              <a:rPr lang="ru-RU" sz="2400" dirty="0" smtClean="0">
                <a:latin typeface="+mj-lt"/>
              </a:rPr>
              <a:t>,</a:t>
            </a:r>
          </a:p>
          <a:p>
            <a:pPr algn="ctr"/>
            <a:endParaRPr lang="ru-RU" sz="2400" dirty="0" smtClean="0">
              <a:latin typeface="+mj-lt"/>
            </a:endParaRPr>
          </a:p>
          <a:p>
            <a:pPr algn="ctr"/>
            <a:r>
              <a:rPr lang="ru-RU" sz="2400" dirty="0" smtClean="0">
                <a:latin typeface="+mj-lt"/>
              </a:rPr>
              <a:t> то при этом необходимо преодолеть</a:t>
            </a:r>
          </a:p>
          <a:p>
            <a:pPr algn="ctr"/>
            <a:r>
              <a:rPr lang="ru-RU" sz="2400" dirty="0" smtClean="0">
                <a:latin typeface="+mj-lt"/>
              </a:rPr>
              <a:t> силы притяжения между атомами,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  <a:latin typeface="+mj-lt"/>
              </a:rPr>
              <a:t> т.е. совершить работу. 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+mj-lt"/>
              </a:rPr>
              <a:t>Значит затратить энергию.</a:t>
            </a:r>
            <a:endParaRPr lang="ru-RU" sz="3200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843808" y="908720"/>
            <a:ext cx="1008112" cy="1008063"/>
            <a:chOff x="2843808" y="1124744"/>
            <a:chExt cx="1008112" cy="1008063"/>
          </a:xfrm>
        </p:grpSpPr>
        <p:sp>
          <p:nvSpPr>
            <p:cNvPr id="29701" name="Oval 5"/>
            <p:cNvSpPr>
              <a:spLocks noChangeArrowheads="1"/>
            </p:cNvSpPr>
            <p:nvPr/>
          </p:nvSpPr>
          <p:spPr bwMode="auto">
            <a:xfrm>
              <a:off x="2843808" y="1124744"/>
              <a:ext cx="936625" cy="10080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843808" y="1340768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Атом 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водорода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563888" y="177281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кислород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716016" y="908720"/>
            <a:ext cx="1008112" cy="1008063"/>
            <a:chOff x="2843808" y="1124744"/>
            <a:chExt cx="1008112" cy="1008063"/>
          </a:xfrm>
        </p:grpSpPr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2843808" y="1124744"/>
              <a:ext cx="936625" cy="10080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43808" y="1340768"/>
              <a:ext cx="10081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Атом 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</a:rPr>
                <a:t>водорода</a:t>
              </a:r>
              <a:endParaRPr lang="ru-R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827584" y="1154943"/>
            <a:ext cx="1695167" cy="1375701"/>
            <a:chOff x="467544" y="1082935"/>
            <a:chExt cx="1695167" cy="1375701"/>
          </a:xfrm>
        </p:grpSpPr>
        <p:sp>
          <p:nvSpPr>
            <p:cNvPr id="24" name="Стрелка вверх 23"/>
            <p:cNvSpPr/>
            <p:nvPr/>
          </p:nvSpPr>
          <p:spPr>
            <a:xfrm rot="8586674">
              <a:off x="1730663" y="1082935"/>
              <a:ext cx="432048" cy="993744"/>
            </a:xfrm>
            <a:prstGeom prst="upArrow">
              <a:avLst>
                <a:gd name="adj1" fmla="val 4779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7544" y="1196752"/>
              <a:ext cx="1656184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U</a:t>
              </a:r>
              <a:endParaRPr lang="ru-RU" sz="3600" b="1" dirty="0" smtClean="0"/>
            </a:p>
            <a:p>
              <a:pPr algn="ctr"/>
              <a:r>
                <a:rPr lang="ru-RU" sz="2000" b="1" dirty="0" smtClean="0"/>
                <a:t>затратить энергию</a:t>
              </a:r>
              <a:endParaRPr lang="ru-RU" sz="2000" b="1" dirty="0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5724128" y="1268760"/>
            <a:ext cx="2149480" cy="1261884"/>
            <a:chOff x="6238944" y="692696"/>
            <a:chExt cx="2149480" cy="1261884"/>
          </a:xfrm>
        </p:grpSpPr>
        <p:sp>
          <p:nvSpPr>
            <p:cNvPr id="25" name="Стрелка вверх 24"/>
            <p:cNvSpPr/>
            <p:nvPr/>
          </p:nvSpPr>
          <p:spPr>
            <a:xfrm rot="13582354">
              <a:off x="6523676" y="832315"/>
              <a:ext cx="432048" cy="1001512"/>
            </a:xfrm>
            <a:prstGeom prst="upArrow">
              <a:avLst>
                <a:gd name="adj1" fmla="val 47790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32240" y="692696"/>
              <a:ext cx="1656184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U</a:t>
              </a:r>
              <a:endParaRPr lang="ru-RU" sz="3600" b="1" dirty="0" smtClean="0"/>
            </a:p>
            <a:p>
              <a:pPr algn="ctr"/>
              <a:r>
                <a:rPr lang="ru-RU" sz="2000" b="1" dirty="0" smtClean="0"/>
                <a:t>затратить энергию</a:t>
              </a:r>
              <a:endParaRPr lang="ru-RU" sz="20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23611 0.14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0.2441 0.199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2051720" y="2348880"/>
            <a:ext cx="936625" cy="1008062"/>
            <a:chOff x="1691680" y="5157192"/>
            <a:chExt cx="936625" cy="1008062"/>
          </a:xfrm>
        </p:grpSpPr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1691680" y="5157192"/>
              <a:ext cx="936625" cy="10080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91680" y="5517232"/>
              <a:ext cx="86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</a:rPr>
                <a:t>кислород</a:t>
              </a:r>
              <a:endParaRPr lang="ru-RU" sz="12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27" name="Picture 3" descr="C:\Documents and Settings\Олейникова\Рабочий стол\огонь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581128"/>
            <a:ext cx="860822" cy="1221987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99592" y="1052736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При сжигании топлива атомы соединяются в молекулы, и происходит </a:t>
            </a:r>
          </a:p>
          <a:p>
            <a:pPr algn="ctr"/>
            <a:r>
              <a:rPr lang="ru-RU" sz="4000" i="1" dirty="0" smtClean="0">
                <a:solidFill>
                  <a:srgbClr val="0070C0"/>
                </a:solidFill>
              </a:rPr>
              <a:t>выделение энергии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Rectangle 46"/>
          <p:cNvSpPr>
            <a:spLocks noChangeArrowheads="1"/>
          </p:cNvSpPr>
          <p:nvPr/>
        </p:nvSpPr>
        <p:spPr bwMode="auto">
          <a:xfrm>
            <a:off x="0" y="0"/>
            <a:ext cx="99371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 точки зрения </a:t>
            </a:r>
            <a:r>
              <a:rPr lang="ru-RU" sz="2000" b="1" dirty="0" smtClean="0"/>
              <a:t>химии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b="1" i="1" dirty="0">
                <a:solidFill>
                  <a:srgbClr val="0070C0"/>
                </a:solidFill>
              </a:rPr>
              <a:t>горение</a:t>
            </a:r>
            <a:r>
              <a:rPr lang="ru-RU" sz="2000" b="1" i="1" dirty="0"/>
              <a:t> - </a:t>
            </a:r>
            <a:r>
              <a:rPr lang="ru-RU" sz="2000" b="1" dirty="0"/>
              <a:t>это реакция</a:t>
            </a:r>
            <a:r>
              <a:rPr lang="ru-RU" sz="2000" b="1" dirty="0" smtClean="0"/>
              <a:t>,</a:t>
            </a:r>
          </a:p>
          <a:p>
            <a:pPr algn="ctr"/>
            <a:r>
              <a:rPr lang="ru-RU" sz="2000" b="1" dirty="0" smtClean="0"/>
              <a:t> </a:t>
            </a:r>
            <a:r>
              <a:rPr lang="ru-RU" sz="2000" b="1" dirty="0"/>
              <a:t>протекающая с выделением света и тепла</a:t>
            </a:r>
            <a:r>
              <a:rPr lang="ru-RU" sz="2400" b="1" dirty="0"/>
              <a:t>. </a:t>
            </a:r>
            <a:endParaRPr lang="ru-RU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64088" y="400506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Для поддержания </a:t>
            </a:r>
            <a:r>
              <a:rPr lang="ru-RU" b="1" dirty="0" smtClean="0"/>
              <a:t>горения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необходимо поступления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кислорода</a:t>
            </a:r>
            <a:endParaRPr lang="ru-RU" b="1" dirty="0">
              <a:solidFill>
                <a:srgbClr val="0070C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6156176" y="2348880"/>
            <a:ext cx="936625" cy="1008062"/>
            <a:chOff x="2123728" y="5157192"/>
            <a:chExt cx="936625" cy="1008062"/>
          </a:xfrm>
        </p:grpSpPr>
        <p:sp>
          <p:nvSpPr>
            <p:cNvPr id="5" name="Oval 12"/>
            <p:cNvSpPr>
              <a:spLocks noChangeArrowheads="1"/>
            </p:cNvSpPr>
            <p:nvPr/>
          </p:nvSpPr>
          <p:spPr bwMode="auto">
            <a:xfrm>
              <a:off x="2123728" y="5157192"/>
              <a:ext cx="936625" cy="10080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95736" y="5445224"/>
              <a:ext cx="86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</a:rPr>
                <a:t>кислород</a:t>
              </a:r>
              <a:endParaRPr lang="ru-RU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139952" y="5445224"/>
            <a:ext cx="1008112" cy="1008112"/>
            <a:chOff x="2987824" y="4869160"/>
            <a:chExt cx="1440160" cy="1440160"/>
          </a:xfrm>
        </p:grpSpPr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2987824" y="4869160"/>
              <a:ext cx="1440160" cy="1440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87824" y="5280634"/>
              <a:ext cx="1440160" cy="483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углерод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771800" y="278092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Молекула оксида углерода</a:t>
            </a:r>
            <a:endParaRPr lang="ru-RU" b="1" dirty="0">
              <a:solidFill>
                <a:srgbClr val="0070C0"/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3851920" y="5661248"/>
            <a:ext cx="1772572" cy="565025"/>
            <a:chOff x="920792" y="5536009"/>
            <a:chExt cx="1772572" cy="565025"/>
          </a:xfrm>
        </p:grpSpPr>
        <p:sp>
          <p:nvSpPr>
            <p:cNvPr id="23" name="Куб 22"/>
            <p:cNvSpPr/>
            <p:nvPr/>
          </p:nvSpPr>
          <p:spPr>
            <a:xfrm rot="1665588">
              <a:off x="1495792" y="5651769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Куб 26"/>
            <p:cNvSpPr/>
            <p:nvPr/>
          </p:nvSpPr>
          <p:spPr>
            <a:xfrm rot="1665588">
              <a:off x="1266060" y="5777508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Куб 27"/>
            <p:cNvSpPr/>
            <p:nvPr/>
          </p:nvSpPr>
          <p:spPr>
            <a:xfrm rot="20592429">
              <a:off x="920792" y="5755338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Куб 28"/>
            <p:cNvSpPr/>
            <p:nvPr/>
          </p:nvSpPr>
          <p:spPr>
            <a:xfrm rot="1665588">
              <a:off x="1194053" y="5561485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Куб 29"/>
            <p:cNvSpPr/>
            <p:nvPr/>
          </p:nvSpPr>
          <p:spPr>
            <a:xfrm rot="21310075">
              <a:off x="992901" y="5536009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 rot="19671539">
              <a:off x="1266061" y="5705501"/>
              <a:ext cx="1197572" cy="323526"/>
            </a:xfrm>
            <a:prstGeom prst="cub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619672" y="4005064"/>
            <a:ext cx="20882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При сгорании топлива выделяются </a:t>
            </a:r>
            <a:r>
              <a:rPr lang="ru-RU" b="1" dirty="0" smtClean="0">
                <a:solidFill>
                  <a:srgbClr val="0070C0"/>
                </a:solidFill>
              </a:rPr>
              <a:t>атомы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углерода</a:t>
            </a:r>
            <a:endParaRPr lang="ru-RU" b="1" dirty="0">
              <a:solidFill>
                <a:srgbClr val="0070C0"/>
              </a:solidFill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2.5E-6 -0.283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0.18507 0.1469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7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-0.17726 0.1365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7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0-tub-ru.yandex.net/i?id=44649067-61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2503" y="557737"/>
            <a:ext cx="1713975" cy="1119797"/>
          </a:xfrm>
          <a:prstGeom prst="rect">
            <a:avLst/>
          </a:prstGeom>
          <a:noFill/>
        </p:spPr>
      </p:pic>
      <p:pic>
        <p:nvPicPr>
          <p:cNvPr id="1028" name="Picture 4" descr="http://im0-tub-ru.yandex.net/i?id=317567091-65-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836712"/>
            <a:ext cx="1419225" cy="1428750"/>
          </a:xfrm>
          <a:prstGeom prst="rect">
            <a:avLst/>
          </a:prstGeom>
          <a:noFill/>
        </p:spPr>
      </p:pic>
      <p:pic>
        <p:nvPicPr>
          <p:cNvPr id="1030" name="Picture 6" descr="http://im5-tub-ru.yandex.net/i?id=70285821-65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196752"/>
            <a:ext cx="1428750" cy="1076326"/>
          </a:xfrm>
          <a:prstGeom prst="rect">
            <a:avLst/>
          </a:prstGeom>
          <a:noFill/>
        </p:spPr>
      </p:pic>
      <p:pic>
        <p:nvPicPr>
          <p:cNvPr id="1032" name="Picture 8" descr="http://im0-tub-ru.yandex.net/i?id=101227132-22-7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908720"/>
            <a:ext cx="1419225" cy="1428750"/>
          </a:xfrm>
          <a:prstGeom prst="rect">
            <a:avLst/>
          </a:prstGeom>
          <a:noFill/>
        </p:spPr>
      </p:pic>
      <p:pic>
        <p:nvPicPr>
          <p:cNvPr id="1034" name="Picture 10" descr="http://im0-tub-ru.yandex.net/i?id=474559324-43-7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04664"/>
            <a:ext cx="1428750" cy="1371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15616" y="0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Виды топлива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8" name="Левая фигурная скобка 7"/>
          <p:cNvSpPr/>
          <p:nvPr/>
        </p:nvSpPr>
        <p:spPr>
          <a:xfrm rot="16200000">
            <a:off x="4337974" y="-1017494"/>
            <a:ext cx="720080" cy="7452828"/>
          </a:xfrm>
          <a:prstGeom prst="leftBrace">
            <a:avLst>
              <a:gd name="adj1" fmla="val 87328"/>
              <a:gd name="adj2" fmla="val 5019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9592" y="19168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Дрова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483768" y="5486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Уголь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139952" y="9087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Торф 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24128" y="5486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Мазут 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308304" y="17728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Газ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15616" y="21328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 кг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87624" y="2996952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Какое количество теплоты выделяется при полном сгорании одной и той же массы топлива разных видов?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619672" y="3933056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Удельная теплота сгорания топлива- </a:t>
            </a:r>
          </a:p>
          <a:p>
            <a:pPr algn="ctr"/>
            <a:r>
              <a:rPr lang="ru-RU" dirty="0" smtClean="0"/>
              <a:t>количество теплоты, выделяющееся при полном сгорании топлива массой 1 кг. 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827584" y="621166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Удельная теплота сгорания топлива определяется опытным путем и является важнейшей характеристикой топлива.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724128" y="227687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 кг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71800" y="227687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 кг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83968" y="2204864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 кг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24328" y="19888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 кг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4355976" y="3573016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355976" y="4797152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067944" y="4869160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q</a:t>
            </a:r>
            <a:endParaRPr lang="ru-RU" sz="7200" b="1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843808" y="5877272"/>
            <a:ext cx="3485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(</a:t>
            </a:r>
            <a:r>
              <a:rPr lang="ru-RU" b="1" dirty="0" smtClean="0"/>
              <a:t>обозначается</a:t>
            </a:r>
            <a:r>
              <a:rPr lang="ru-RU" dirty="0" smtClean="0"/>
              <a:t> латинской буквой</a:t>
            </a:r>
            <a:r>
              <a:rPr lang="en-US" dirty="0" smtClean="0"/>
              <a:t>)</a:t>
            </a:r>
            <a:endParaRPr lang="ru-RU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9" grpId="0" animBg="1"/>
      <p:bldP spid="30" grpId="0" animBg="1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08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Удельная теплота сгорания измеряется в 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Дж/кг</a:t>
            </a:r>
            <a:endParaRPr lang="ru-RU" sz="2400" b="1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Для экспериментального измерения</a:t>
            </a:r>
          </a:p>
          <a:p>
            <a:pPr algn="ctr"/>
            <a:r>
              <a:rPr lang="ru-RU" sz="2400" dirty="0" smtClean="0"/>
              <a:t> этой величины используются методы 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калориметрии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03016"/>
            <a:ext cx="85324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Калориметрия </a:t>
            </a:r>
            <a:r>
              <a:rPr lang="ru-RU" sz="2400" dirty="0" smtClean="0"/>
              <a:t>(от </a:t>
            </a:r>
            <a:r>
              <a:rPr lang="ru-RU" sz="2400" dirty="0" smtClean="0">
                <a:hlinkClick r:id="rId2" tooltip="Латинский язык"/>
              </a:rPr>
              <a:t>лат.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calor</a:t>
            </a:r>
            <a:r>
              <a:rPr lang="ru-RU" sz="2400" dirty="0" smtClean="0"/>
              <a:t> — тепло и </a:t>
            </a:r>
            <a:r>
              <a:rPr lang="ru-RU" sz="2400" dirty="0" smtClean="0">
                <a:hlinkClick r:id="rId2" tooltip="Латинский язык"/>
              </a:rPr>
              <a:t>лат.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metro</a:t>
            </a:r>
            <a:r>
              <a:rPr lang="ru-RU" sz="2400" dirty="0" smtClean="0"/>
              <a:t> — измеряю) — совокупность </a:t>
            </a:r>
            <a:r>
              <a:rPr lang="ru-RU" sz="2400" dirty="0" smtClean="0"/>
              <a:t>методов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 smtClean="0"/>
              <a:t>измерения количества теплоты, выделяющейся или поглощаемой при протекании различных физических или химических процессов. 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Основателем калориметрии можно считать</a:t>
            </a:r>
          </a:p>
          <a:p>
            <a:pPr algn="ctr"/>
            <a:r>
              <a:rPr lang="ru-RU" sz="2400" dirty="0" smtClean="0"/>
              <a:t> шотландского (английского) </a:t>
            </a:r>
            <a:r>
              <a:rPr lang="ru-RU" sz="2800" dirty="0" smtClean="0"/>
              <a:t>химика</a:t>
            </a:r>
            <a:r>
              <a:rPr lang="ru-RU" sz="2400" dirty="0" smtClean="0"/>
              <a:t> и физика 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ДЖОЗЕФА БЛЭКА</a:t>
            </a:r>
          </a:p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19672" y="30480"/>
          <a:ext cx="6912768" cy="6727223"/>
        </p:xfrm>
        <a:graphic>
          <a:graphicData uri="http://schemas.openxmlformats.org/drawingml/2006/table">
            <a:tbl>
              <a:tblPr/>
              <a:tblGrid>
                <a:gridCol w="3456384"/>
                <a:gridCol w="3456384"/>
              </a:tblGrid>
              <a:tr h="63122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Удельная теплота сгорания веществ в воздухе, Дж/кг</a:t>
                      </a:r>
                    </a:p>
                  </a:txBody>
                  <a:tcPr marL="0" marR="0" marT="0" marB="0" anchor="ctr"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2" tooltip="Водород"/>
                        </a:rPr>
                        <a:t>Водород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140.9×10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3" tooltip="Метан"/>
                        </a:rPr>
                        <a:t>Метан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50.1×10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4" tooltip="Этилен"/>
                        </a:rPr>
                        <a:t>Этилен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48.0×10</a:t>
                      </a:r>
                      <a:r>
                        <a:rPr lang="ru-RU" sz="2000" baseline="30000" dirty="0" smtClean="0"/>
                        <a:t>6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5" tooltip="Пропан"/>
                        </a:rPr>
                        <a:t>Пропан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47.54×10</a:t>
                      </a:r>
                      <a:r>
                        <a:rPr lang="ru-RU" sz="2000" baseline="30000" dirty="0" smtClean="0"/>
                        <a:t>6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6" tooltip="Бензин"/>
                        </a:rPr>
                        <a:t>Бензин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44×10</a:t>
                      </a:r>
                      <a:r>
                        <a:rPr lang="ru-RU" sz="2000" baseline="30000" dirty="0" smtClean="0"/>
                        <a:t>6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7" tooltip="Дизельное топливо"/>
                        </a:rPr>
                        <a:t>Дизельное топливо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42.7×10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8" tooltip="Нефть"/>
                        </a:rPr>
                        <a:t>Нефть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41×10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9" tooltip="Керосин"/>
                        </a:rPr>
                        <a:t>Керосин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40,8×10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0" tooltip="Мазут"/>
                        </a:rPr>
                        <a:t>Мазут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39.2×10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1" tooltip="Бытовой газ"/>
                        </a:rPr>
                        <a:t>Бытовой газ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31.8×10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2" tooltip="Древесный уголь"/>
                        </a:rPr>
                        <a:t>Древесный уголь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31×10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3" tooltip="Условное топливо"/>
                        </a:rPr>
                        <a:t>Условное топливо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29.308×10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4" tooltip="Спирт этиловый"/>
                        </a:rPr>
                        <a:t>Спирт этиловый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30×10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5" tooltip="Метанол"/>
                        </a:rPr>
                        <a:t>Метанол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22.7×10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6" tooltip="Каменный уголь"/>
                        </a:rPr>
                        <a:t>Каменный уголь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22×10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7" tooltip="Бурый уголь"/>
                        </a:rPr>
                        <a:t>Бурый уголь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15×10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8" tooltip="Дрова"/>
                        </a:rPr>
                        <a:t>Дрова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(березовые, сосновые)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10.2×10</a:t>
                      </a:r>
                      <a:r>
                        <a:rPr lang="ru-RU" sz="2000" baseline="30000" dirty="0" smtClean="0"/>
                        <a:t>6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19" tooltip="Щепа"/>
                        </a:rPr>
                        <a:t>Щепа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(опил)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9.7×10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20" tooltip="Торф"/>
                        </a:rPr>
                        <a:t>Торф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</a:t>
                      </a:r>
                      <a:r>
                        <a:rPr lang="ru-RU" sz="2000" dirty="0" smtClean="0"/>
                        <a:t>8.1×10</a:t>
                      </a:r>
                      <a:r>
                        <a:rPr lang="ru-RU" sz="2000" baseline="30000" dirty="0" smtClean="0"/>
                        <a:t>6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63010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rgbClr val="0070C0"/>
                          </a:solidFill>
                        </a:rPr>
                        <a:t> </a:t>
                      </a:r>
                      <a:r>
                        <a:rPr lang="ru-RU" sz="1800" u="none" strike="noStrike" dirty="0">
                          <a:solidFill>
                            <a:srgbClr val="0070C0"/>
                          </a:solidFill>
                          <a:hlinkClick r:id="rId21" tooltip="Порох"/>
                        </a:rPr>
                        <a:t>Порох</a:t>
                      </a:r>
                      <a:endParaRPr lang="ru-R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 3.8×10</a:t>
                      </a:r>
                      <a:r>
                        <a:rPr lang="ru-RU" sz="2000" baseline="30000" dirty="0"/>
                        <a:t>6</a:t>
                      </a:r>
                      <a:r>
                        <a:rPr lang="ru-RU" sz="2000" dirty="0"/>
                        <a:t> </a:t>
                      </a:r>
                      <a:r>
                        <a:rPr lang="ru-RU" sz="2000" u="none" strike="noStrike" baseline="30000" dirty="0" smtClean="0">
                          <a:solidFill>
                            <a:srgbClr val="0645AD"/>
                          </a:solidFill>
                        </a:rPr>
                        <a:t> </a:t>
                      </a:r>
                      <a:endParaRPr lang="ru-RU" sz="2000" dirty="0"/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59832" y="2708920"/>
            <a:ext cx="30243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76672"/>
            <a:ext cx="8064896" cy="624786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indent="1793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Расчетная </a:t>
            </a: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формула</a:t>
            </a:r>
          </a:p>
          <a:p>
            <a:pPr lvl="0" indent="1793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 </a:t>
            </a: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для </a:t>
            </a:r>
            <a:r>
              <a:rPr lang="ru-RU" sz="2800" b="1" dirty="0" smtClean="0">
                <a:solidFill>
                  <a:srgbClr val="0070C0"/>
                </a:solidFill>
                <a:latin typeface="Verdana" pitchFamily="34" charset="0"/>
              </a:rPr>
              <a:t>количества теплоты</a:t>
            </a:r>
            <a:r>
              <a:rPr lang="ru-RU" sz="2800" dirty="0" smtClean="0">
                <a:solidFill>
                  <a:srgbClr val="0070C0"/>
                </a:solidFill>
                <a:latin typeface="Verdana" pitchFamily="34" charset="0"/>
              </a:rPr>
              <a:t>, </a:t>
            </a:r>
            <a:endParaRPr lang="ru-RU" sz="2800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0" indent="1793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выделившейся </a:t>
            </a:r>
            <a:r>
              <a:rPr lang="ru-RU" sz="2800" dirty="0" smtClean="0">
                <a:solidFill>
                  <a:srgbClr val="301C01"/>
                </a:solidFill>
                <a:latin typeface="Verdana" pitchFamily="34" charset="0"/>
              </a:rPr>
              <a:t>при полном сгорании топлива:</a:t>
            </a:r>
            <a:r>
              <a:rPr lang="en-US" sz="2800" dirty="0" smtClean="0">
                <a:solidFill>
                  <a:srgbClr val="301C01"/>
                </a:solidFill>
                <a:latin typeface="Verdana" pitchFamily="34" charset="0"/>
              </a:rPr>
              <a:t>  </a:t>
            </a: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301C01"/>
                </a:solidFill>
                <a:latin typeface="Verdana" pitchFamily="34" charset="0"/>
              </a:rPr>
              <a:t>  </a:t>
            </a: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301C01"/>
              </a:solidFill>
              <a:latin typeface="Verdana" pitchFamily="34" charset="0"/>
            </a:endParaRPr>
          </a:p>
          <a:p>
            <a:pPr lvl="0" indent="17938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301C01"/>
                </a:solidFill>
                <a:latin typeface="Verdana" pitchFamily="34" charset="0"/>
              </a:rPr>
              <a:t> </a:t>
            </a:r>
            <a:r>
              <a:rPr lang="en-US" sz="2400" dirty="0" smtClean="0">
                <a:solidFill>
                  <a:srgbClr val="301C01"/>
                </a:solidFill>
                <a:latin typeface="Verdana" pitchFamily="34" charset="0"/>
              </a:rPr>
              <a:t>Q</a:t>
            </a:r>
            <a:r>
              <a:rPr lang="ru-RU" sz="2400" dirty="0" smtClean="0">
                <a:solidFill>
                  <a:srgbClr val="301C01"/>
                </a:solidFill>
                <a:latin typeface="Verdana" pitchFamily="34" charset="0"/>
              </a:rPr>
              <a:t> - количество выделившейся теплоты ( Дж ),</a:t>
            </a:r>
            <a:br>
              <a:rPr lang="ru-RU" sz="2400" dirty="0" smtClean="0">
                <a:solidFill>
                  <a:srgbClr val="301C01"/>
                </a:solidFill>
                <a:latin typeface="Verdana" pitchFamily="34" charset="0"/>
              </a:rPr>
            </a:br>
            <a:r>
              <a:rPr lang="en-US" sz="2400" dirty="0" smtClean="0">
                <a:solidFill>
                  <a:srgbClr val="301C01"/>
                </a:solidFill>
                <a:latin typeface="Verdana" pitchFamily="34" charset="0"/>
              </a:rPr>
              <a:t>   </a:t>
            </a:r>
            <a:r>
              <a:rPr lang="ru-RU" sz="2400" dirty="0" err="1" smtClean="0">
                <a:solidFill>
                  <a:srgbClr val="301C01"/>
                </a:solidFill>
                <a:latin typeface="Verdana" pitchFamily="34" charset="0"/>
              </a:rPr>
              <a:t>q</a:t>
            </a:r>
            <a:r>
              <a:rPr lang="ru-RU" sz="2400" dirty="0" smtClean="0">
                <a:solidFill>
                  <a:srgbClr val="301C01"/>
                </a:solidFill>
                <a:latin typeface="Verdana" pitchFamily="34" charset="0"/>
              </a:rPr>
              <a:t> - удельная теплота сгорания ( Дж/кг ),</a:t>
            </a:r>
            <a:br>
              <a:rPr lang="ru-RU" sz="2400" dirty="0" smtClean="0">
                <a:solidFill>
                  <a:srgbClr val="301C01"/>
                </a:solidFill>
                <a:latin typeface="Verdana" pitchFamily="34" charset="0"/>
              </a:rPr>
            </a:br>
            <a:r>
              <a:rPr lang="en-US" sz="2400" dirty="0" smtClean="0">
                <a:solidFill>
                  <a:srgbClr val="301C01"/>
                </a:solidFill>
                <a:latin typeface="Verdana" pitchFamily="34" charset="0"/>
              </a:rPr>
              <a:t>   </a:t>
            </a:r>
            <a:r>
              <a:rPr lang="ru-RU" sz="2400" dirty="0" err="1" smtClean="0">
                <a:solidFill>
                  <a:srgbClr val="301C01"/>
                </a:solidFill>
                <a:latin typeface="Verdana" pitchFamily="34" charset="0"/>
              </a:rPr>
              <a:t>m</a:t>
            </a:r>
            <a:r>
              <a:rPr lang="ru-RU" sz="2400" dirty="0" smtClean="0">
                <a:solidFill>
                  <a:srgbClr val="301C01"/>
                </a:solidFill>
                <a:latin typeface="Verdana" pitchFamily="34" charset="0"/>
              </a:rPr>
              <a:t> - масса сгоревшего топлива ( кг ).</a:t>
            </a:r>
            <a:endParaRPr lang="ru-RU" sz="8000" dirty="0" smtClean="0">
              <a:solidFill>
                <a:srgbClr val="301C01"/>
              </a:solidFill>
              <a:latin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2204864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0" b="1" i="1" dirty="0" smtClean="0"/>
          </a:p>
          <a:p>
            <a:pPr algn="ctr"/>
            <a:r>
              <a:rPr lang="en-US" sz="6000" b="1" i="1" dirty="0" smtClean="0"/>
              <a:t>Q= </a:t>
            </a:r>
            <a:r>
              <a:rPr lang="ru-RU" sz="6000" b="1" i="1" dirty="0" err="1" smtClean="0">
                <a:solidFill>
                  <a:srgbClr val="301C01"/>
                </a:solidFill>
                <a:latin typeface="Verdana" pitchFamily="34" charset="0"/>
              </a:rPr>
              <a:t>q</a:t>
            </a:r>
            <a:r>
              <a:rPr lang="en-US" sz="6000" b="1" i="1" dirty="0" smtClean="0">
                <a:solidFill>
                  <a:srgbClr val="301C01"/>
                </a:solidFill>
                <a:latin typeface="Verdana" pitchFamily="34" charset="0"/>
              </a:rPr>
              <a:t>m</a:t>
            </a:r>
            <a:endParaRPr lang="ru-RU" sz="6000" b="1" i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-180528" y="0"/>
            <a:ext cx="1008111" cy="6858000"/>
            <a:chOff x="-180527" y="0"/>
            <a:chExt cx="1008111" cy="685800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0" y="0"/>
              <a:ext cx="827584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16200000">
              <a:off x="-2631423" y="2855560"/>
              <a:ext cx="582512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ЭНЕРГИЯ ТОПЛИВА</a:t>
              </a:r>
              <a:endParaRPr lang="ru-RU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226</Words>
  <Application>Microsoft Office PowerPoint</Application>
  <PresentationFormat>Экран (4:3)</PresentationFormat>
  <Paragraphs>139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Источник энергии- топливо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Источник энергии- топливо</dc:title>
  <cp:lastModifiedBy>Бибичева</cp:lastModifiedBy>
  <cp:revision>52</cp:revision>
  <dcterms:modified xsi:type="dcterms:W3CDTF">2011-10-14T05:53:28Z</dcterms:modified>
</cp:coreProperties>
</file>